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61" r:id="rId13"/>
    <p:sldId id="745" r:id="rId14"/>
    <p:sldId id="758" r:id="rId15"/>
    <p:sldId id="759" r:id="rId16"/>
    <p:sldId id="757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61"/>
            <p14:sldId id="745"/>
            <p14:sldId id="758"/>
            <p14:sldId id="759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4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02838063439065E-2"/>
          <c:y val="0.141602634467618"/>
          <c:w val="0.8802170283806344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570951585976628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831385642737896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84.2</c:v>
                </c:pt>
                <c:pt idx="1">
                  <c:v>170.98699999999999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9-4DAD-8964-50544C69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0461192"/>
        <c:axId val="250459232"/>
      </c:barChart>
      <c:catAx>
        <c:axId val="2504611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0459232"/>
        <c:crosses val="min"/>
        <c:auto val="0"/>
        <c:lblAlgn val="ctr"/>
        <c:lblOffset val="100"/>
        <c:noMultiLvlLbl val="0"/>
      </c:catAx>
      <c:valAx>
        <c:axId val="250459232"/>
        <c:scaling>
          <c:orientation val="minMax"/>
          <c:max val="170.986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04611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46-4936-96C0-6384BDB627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46-4936-96C0-6384BDB6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0459624"/>
        <c:axId val="250462760"/>
      </c:barChart>
      <c:catAx>
        <c:axId val="2504596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0462760"/>
        <c:crosses val="min"/>
        <c:auto val="0"/>
        <c:lblAlgn val="ctr"/>
        <c:lblOffset val="100"/>
        <c:noMultiLvlLbl val="0"/>
      </c:catAx>
      <c:valAx>
        <c:axId val="250462760"/>
        <c:scaling>
          <c:orientation val="minMax"/>
          <c:max val="44.7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04596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41-4121-BED2-4D0E928C94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3823.5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41-4121-BED2-4D0E928C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0463544"/>
        <c:axId val="247026760"/>
      </c:barChart>
      <c:catAx>
        <c:axId val="2504635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47026760"/>
        <c:crosses val="min"/>
        <c:auto val="0"/>
        <c:lblAlgn val="ctr"/>
        <c:lblOffset val="100"/>
        <c:noMultiLvlLbl val="0"/>
      </c:catAx>
      <c:valAx>
        <c:axId val="247026760"/>
        <c:scaling>
          <c:orientation val="minMax"/>
          <c:max val="3823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04635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D2-491E-AAA2-69C629ADCC1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1882.8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D2-491E-AAA2-69C629ADC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7020488"/>
        <c:axId val="247022840"/>
      </c:barChart>
      <c:catAx>
        <c:axId val="2470204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47022840"/>
        <c:crosses val="min"/>
        <c:auto val="0"/>
        <c:lblAlgn val="ctr"/>
        <c:lblOffset val="100"/>
        <c:noMultiLvlLbl val="0"/>
      </c:catAx>
      <c:valAx>
        <c:axId val="247022840"/>
        <c:scaling>
          <c:orientation val="minMax"/>
          <c:max val="1882.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70204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D2-44DC-ABDB-976D6F3973D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86.787000000000006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2-44DC-ABDB-976D6F39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14462296"/>
        <c:axId val="244020824"/>
      </c:barChart>
      <c:catAx>
        <c:axId val="3144622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44020824"/>
        <c:crosses val="min"/>
        <c:auto val="0"/>
        <c:lblAlgn val="ctr"/>
        <c:lblOffset val="100"/>
        <c:noMultiLvlLbl val="0"/>
      </c:catAx>
      <c:valAx>
        <c:axId val="244020824"/>
        <c:scaling>
          <c:orientation val="minMax"/>
          <c:max val="86.7870000000000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14462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D4F-4FEE-B23F-0B51B9133114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4F-4FEE-B23F-0B51B9133114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4F-4FEE-B23F-0B51B9133114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4F-4FEE-B23F-0B51B9133114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D4F-4FEE-B23F-0B51B9133114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4F-4FEE-B23F-0B51B9133114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58.436940966010731</c:v>
                </c:pt>
                <c:pt idx="1">
                  <c:v>6.491502683363148</c:v>
                </c:pt>
                <c:pt idx="2">
                  <c:v>2.9405187835420392</c:v>
                </c:pt>
                <c:pt idx="3">
                  <c:v>24.745080500894453</c:v>
                </c:pt>
                <c:pt idx="4">
                  <c:v>7.1399821109123431</c:v>
                </c:pt>
                <c:pt idx="5">
                  <c:v>0.24597495527728086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4F-4FEE-B23F-0B51B9133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622030237581E-2"/>
          <c:y val="0.18235294117647058"/>
          <c:w val="0.95507559395248376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1960784313725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1882.82</c:v>
                </c:pt>
                <c:pt idx="1">
                  <c:v>1832.67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2D-4DAF-924B-1BC1293B9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9923432"/>
        <c:axId val="449920688"/>
      </c:barChart>
      <c:catAx>
        <c:axId val="449923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49920688"/>
        <c:crosses val="min"/>
        <c:auto val="0"/>
        <c:lblAlgn val="ctr"/>
        <c:lblOffset val="100"/>
        <c:noMultiLvlLbl val="0"/>
      </c:catAx>
      <c:valAx>
        <c:axId val="449920688"/>
        <c:scaling>
          <c:orientation val="minMax"/>
          <c:max val="1882.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99234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2057167605024E-2"/>
          <c:y val="0.17222222222222222"/>
          <c:w val="0.95495885664789948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7407407407407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29.38</c:v>
                </c:pt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0E-48AF-AF57-6324E7B7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9926960"/>
        <c:axId val="449923824"/>
      </c:barChart>
      <c:catAx>
        <c:axId val="449926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49923824"/>
        <c:crosses val="min"/>
        <c:auto val="0"/>
        <c:lblAlgn val="ctr"/>
        <c:lblOffset val="100"/>
        <c:noMultiLvlLbl val="0"/>
      </c:catAx>
      <c:valAx>
        <c:axId val="449923824"/>
        <c:scaling>
          <c:orientation val="minMax"/>
          <c:max val="29.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9926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xmlns="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xmlns="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xmlns="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3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4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Апрель  2025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</a:t>
            </a:r>
            <a:r>
              <a:rPr lang="ru-RU" sz="1800" dirty="0" smtClean="0"/>
              <a:t>2024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56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6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4825710"/>
              </p:ext>
            </p:extLst>
          </p:nvPr>
        </p:nvGraphicFramePr>
        <p:xfrm>
          <a:off x="2403475" y="1577975"/>
          <a:ext cx="3675063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29368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F4F853-A278-48E5-97F3-4B2F8301A6D1}" type="datetime'20''''''''2''''''''''''''''''''''4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1068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5276850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516688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727825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3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42333446"/>
              </p:ext>
            </p:extLst>
          </p:nvPr>
        </p:nvGraphicFramePr>
        <p:xfrm>
          <a:off x="2413000" y="3597275"/>
          <a:ext cx="3665538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29448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23AD3-39EA-4609-8CC1-05D14AD80DE7}" type="datetime'''''20''''''''''''''''''2''''''''''''''''4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11162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278438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5995988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207125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8034391" y="1220788"/>
            <a:ext cx="3655299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2384" y="1846263"/>
            <a:ext cx="3521907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685141" y="1831975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072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оказываемой услуге – подача воды по распределительным сетям (малая мощность)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04535" cy="6026151"/>
          </a:xfrm>
        </p:spPr>
        <p:txBody>
          <a:bodyPr anchor="ctr"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Информация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400" b="1" kern="0" dirty="0"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/>
              <a:t>В 2024 году фактическая сумма амортизационных отчислений по основным средствам, задействованным при оказании регулируемой услуги, составила </a:t>
            </a:r>
            <a:r>
              <a:rPr lang="ru-RU" sz="1400" b="1" dirty="0">
                <a:solidFill>
                  <a:schemeClr val="accent1"/>
                </a:solidFill>
              </a:rPr>
              <a:t>10 815,68 </a:t>
            </a:r>
            <a:r>
              <a:rPr lang="ru-RU" sz="1400" dirty="0"/>
              <a:t>тыс. </a:t>
            </a:r>
            <a:r>
              <a:rPr lang="ru-RU" sz="1400" dirty="0" smtClean="0"/>
              <a:t>тенге. </a:t>
            </a:r>
            <a:r>
              <a:rPr lang="ru-RU" sz="1400" dirty="0"/>
              <a:t>В утвержденной  тарифной смете предусмотрена сумма амортизационных отчислений в размере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accent1"/>
                </a:solidFill>
              </a:rPr>
              <a:t>5 955 </a:t>
            </a:r>
            <a:r>
              <a:rPr lang="ru-RU" sz="1400" dirty="0"/>
              <a:t>тыс. </a:t>
            </a:r>
            <a:r>
              <a:rPr lang="ru-RU" sz="1400" dirty="0" smtClean="0"/>
              <a:t>тенге.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Сумма </a:t>
            </a:r>
            <a:r>
              <a:rPr lang="ru-RU" sz="1400" dirty="0"/>
              <a:t>амортизационных отчислений, предусмотренная в утвержденной тарифной смете, направлена в 2024 году на выполнение следующих мероприятий по капитальному ремонту на общую сумму </a:t>
            </a:r>
            <a:r>
              <a:rPr lang="ru-RU" sz="1400" b="1" dirty="0">
                <a:solidFill>
                  <a:schemeClr val="accent1"/>
                </a:solidFill>
              </a:rPr>
              <a:t>67 363,49 </a:t>
            </a:r>
            <a:r>
              <a:rPr lang="ru-RU" sz="1400" dirty="0"/>
              <a:t>тыс. тенге:</a:t>
            </a:r>
          </a:p>
          <a:p>
            <a:r>
              <a:rPr lang="ru-RU" sz="1400" dirty="0"/>
              <a:t>расходных баков коагулянта № 1,2</a:t>
            </a:r>
            <a:r>
              <a:rPr lang="ru-RU" sz="1400" dirty="0" smtClean="0"/>
              <a:t>, воздуходувок </a:t>
            </a:r>
            <a:r>
              <a:rPr lang="ru-RU" sz="1400" dirty="0"/>
              <a:t>ВВН-12 №1,2</a:t>
            </a:r>
            <a:r>
              <a:rPr lang="ru-RU" sz="1400" dirty="0" smtClean="0"/>
              <a:t>, насоса </a:t>
            </a:r>
            <a:r>
              <a:rPr lang="ru-RU" sz="1400" dirty="0"/>
              <a:t>промывного 16 НДН №1</a:t>
            </a:r>
            <a:r>
              <a:rPr lang="ru-RU" sz="1400" dirty="0" smtClean="0"/>
              <a:t>, баков-смесителей </a:t>
            </a:r>
            <a:r>
              <a:rPr lang="ru-RU" sz="1400" dirty="0"/>
              <a:t>металлических №1,2,</a:t>
            </a:r>
          </a:p>
          <a:p>
            <a:r>
              <a:rPr lang="ru-RU" sz="1400" dirty="0"/>
              <a:t>дренажного насоса 5 НДВ № </a:t>
            </a:r>
            <a:r>
              <a:rPr lang="ru-RU" sz="1400" dirty="0" smtClean="0"/>
              <a:t>2, насоса-дозатора </a:t>
            </a:r>
            <a:r>
              <a:rPr lang="ru-RU" sz="1400" dirty="0"/>
              <a:t>№3 коагулянта НД 1000-10, бака-осветлителя №3 ж/б, механических фильтров №2,3 ж/б</a:t>
            </a:r>
            <a:endParaRPr lang="ru-RU" sz="1400" kern="0" dirty="0"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«ЕЭК»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 и надежности регулируемых услуг и показатели эффективности деятельности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утверждались.</a:t>
            </a:r>
          </a:p>
          <a:p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год</a:t>
            </a:r>
          </a:p>
          <a:p>
            <a:r>
              <a:rPr lang="ru-RU" sz="1400" dirty="0">
                <a:latin typeface="Arial (Основной текст)"/>
              </a:rPr>
              <a:t>Затраты АО </a:t>
            </a:r>
            <a:r>
              <a:rPr lang="ru-RU" sz="1400" dirty="0" smtClean="0">
                <a:latin typeface="Arial (Основной текст)"/>
              </a:rPr>
              <a:t>«ЕЭК» </a:t>
            </a:r>
            <a:r>
              <a:rPr lang="ru-RU" sz="1400" dirty="0">
                <a:latin typeface="Arial (Основной текст)"/>
              </a:rPr>
              <a:t>за </a:t>
            </a:r>
            <a:r>
              <a:rPr lang="ru-RU" sz="1400" dirty="0" smtClean="0">
                <a:latin typeface="Arial (Основной текст)"/>
              </a:rPr>
              <a:t>2024 </a:t>
            </a:r>
            <a:r>
              <a:rPr lang="ru-RU" sz="1400" dirty="0">
                <a:latin typeface="Arial (Основной текст)"/>
              </a:rPr>
              <a:t>год на оказание </a:t>
            </a:r>
            <a:r>
              <a:rPr lang="ru-RU" sz="1400" dirty="0" smtClean="0">
                <a:latin typeface="Arial (Основной текст)"/>
              </a:rPr>
              <a:t>услуги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40 341,73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тенге, превышение против утвержденной тарифной </a:t>
            </a:r>
            <a:r>
              <a:rPr lang="ru-RU" sz="1400" dirty="0" smtClean="0">
                <a:latin typeface="Arial (Основной текст)"/>
              </a:rPr>
              <a:t>сметы на 180%.</a:t>
            </a:r>
            <a:endParaRPr lang="ru-RU" sz="1400" dirty="0">
              <a:latin typeface="Arial (Основной текст)"/>
            </a:endParaRPr>
          </a:p>
          <a:p>
            <a:r>
              <a:rPr lang="ru-RU" sz="1400" dirty="0">
                <a:latin typeface="Arial (Основной текст)"/>
              </a:rPr>
              <a:t>Перерасход 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  <a:endParaRPr lang="ru-RU" sz="1400" dirty="0" smtClean="0">
              <a:latin typeface="Arial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3. Информация </a:t>
            </a:r>
            <a:r>
              <a:rPr lang="ru-RU" sz="1400" b="1" dirty="0">
                <a:latin typeface="Arial (Основной текст)"/>
              </a:rPr>
              <a:t>об объемах предоставленных услуг </a:t>
            </a:r>
            <a:endParaRPr lang="en-US" sz="1400" b="1" dirty="0">
              <a:latin typeface="Arial (Основной текст)"/>
            </a:endParaRPr>
          </a:p>
          <a:p>
            <a:r>
              <a:rPr lang="ru-RU" sz="1400" dirty="0">
                <a:latin typeface="Arial (Основной текст)"/>
              </a:rPr>
              <a:t>Объем оказанных услуг составил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405,46 </a:t>
            </a:r>
            <a:r>
              <a:rPr lang="ru-RU" sz="1400" dirty="0" smtClean="0">
                <a:latin typeface="Arial (Основной текст)"/>
              </a:rPr>
              <a:t>тыс. м3, </a:t>
            </a:r>
            <a:r>
              <a:rPr lang="ru-RU" sz="1400" dirty="0">
                <a:latin typeface="Arial (Основной текст)"/>
              </a:rPr>
              <a:t>что </a:t>
            </a:r>
            <a:r>
              <a:rPr lang="ru-RU" sz="1400" dirty="0" smtClean="0">
                <a:latin typeface="Arial (Основной текст)"/>
              </a:rPr>
              <a:t>на  12% больше </a:t>
            </a:r>
            <a:r>
              <a:rPr lang="ru-RU" sz="1400" dirty="0">
                <a:latin typeface="Arial (Основной текст)"/>
              </a:rPr>
              <a:t>предусмотренного утвержденной тарифной сметой. </a:t>
            </a:r>
            <a:r>
              <a:rPr lang="ru-RU" sz="1400" dirty="0"/>
              <a:t>Увеличение объема реализации произошло за счет увеличения спроса потребителя регулируемой услуги.</a:t>
            </a:r>
            <a:endParaRPr lang="ru-RU" sz="1400" dirty="0">
              <a:latin typeface="Arial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4. Информация </a:t>
            </a:r>
            <a:r>
              <a:rPr lang="ru-RU" sz="1400" b="1" dirty="0">
                <a:latin typeface="Arial (Основной текст)"/>
              </a:rPr>
              <a:t>об основных финансово-экономических показателях </a:t>
            </a:r>
          </a:p>
          <a:p>
            <a:r>
              <a:rPr lang="ru-RU" sz="1400" dirty="0">
                <a:latin typeface="Arial (Основной текст)"/>
              </a:rPr>
              <a:t>Доход </a:t>
            </a:r>
            <a:r>
              <a:rPr lang="ru-RU" sz="1400" dirty="0" smtClean="0">
                <a:latin typeface="Arial (Основной текст)"/>
              </a:rPr>
              <a:t>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16 145,3 </a:t>
            </a:r>
            <a:r>
              <a:rPr lang="ru-RU" sz="1400" dirty="0">
                <a:latin typeface="Arial (Основной текст)"/>
              </a:rPr>
              <a:t>тыс. тенге, </a:t>
            </a:r>
          </a:p>
          <a:p>
            <a:r>
              <a:rPr lang="ru-RU" sz="1400" dirty="0">
                <a:latin typeface="Arial (Основной текст)"/>
              </a:rPr>
              <a:t>Затраты –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40 341,73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тенге. </a:t>
            </a:r>
          </a:p>
          <a:p>
            <a:r>
              <a:rPr lang="ru-RU" sz="1400" dirty="0">
                <a:latin typeface="Arial (Основной текст)"/>
              </a:rPr>
              <a:t>Убыток </a:t>
            </a:r>
            <a:r>
              <a:rPr lang="ru-RU" sz="1400" dirty="0" smtClean="0">
                <a:latin typeface="Arial (Основной текст)"/>
              </a:rPr>
              <a:t>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24 196,43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 </a:t>
            </a:r>
            <a:endParaRPr lang="ru-RU" sz="1400" dirty="0" smtClean="0">
              <a:latin typeface="Arial (Основной текст)"/>
            </a:endParaRPr>
          </a:p>
          <a:p>
            <a:endParaRPr lang="ru-RU" sz="1400" dirty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 стороны потребителей на качество предоставляемых услуг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97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6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1 882,82 </a:t>
            </a:r>
            <a:r>
              <a:rPr lang="ru-RU" sz="1600" dirty="0" smtClean="0"/>
              <a:t>тенге/Гкал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39,82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Информация об исполнении утвержденной инвестиционной </a:t>
            </a:r>
            <a:r>
              <a:rPr lang="ru-RU" b="0" dirty="0" smtClean="0">
                <a:solidFill>
                  <a:schemeClr val="accent1"/>
                </a:solidFill>
              </a:rPr>
              <a:t>программы за 202</a:t>
            </a:r>
            <a:r>
              <a:rPr lang="en-US" b="0" dirty="0" smtClean="0">
                <a:solidFill>
                  <a:schemeClr val="accent1"/>
                </a:solidFill>
              </a:rPr>
              <a:t>4</a:t>
            </a:r>
            <a:r>
              <a:rPr lang="ru-RU" b="0" dirty="0" smtClean="0">
                <a:solidFill>
                  <a:schemeClr val="accent1"/>
                </a:solidFill>
              </a:rPr>
              <a:t> год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32564"/>
              </p:ext>
            </p:extLst>
          </p:nvPr>
        </p:nvGraphicFramePr>
        <p:xfrm>
          <a:off x="242134" y="1441460"/>
          <a:ext cx="11517246" cy="4459534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88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37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Отчет о прибылях и 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убытках*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Собственные средства (тыс. тенге)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тепловой энергии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основного и пикового бойлеров блоков №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86 787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10047,96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12457,85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2409,89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объема работ, стоимости ТМЦ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установлено утвержденной инвестиционной программой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установлено утвержденной инвестиционной программой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-24,42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установлено утвержденной инвестиционной программой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Отклонения отсутствуют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Выполненные  работы направлены на поддержание основных средств Электрической станции в рабочем состоянии, что позволяет обеспечить бесперебойную подачу тепла потребителям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основного и пикового бойлеров блоков №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9783,54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12266,91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2483,37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-11,39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основного и пикового  бойлеров блоков №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9548,50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12080,40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2531,90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-18,30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-86 787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36805,16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7425,16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2024 год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5724"/>
              </p:ext>
            </p:extLst>
          </p:nvPr>
        </p:nvGraphicFramePr>
        <p:xfrm>
          <a:off x="427091" y="901897"/>
          <a:ext cx="11170398" cy="5028852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2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Предусмотрено в тарифной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смете (приказ  </a:t>
                      </a: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№ 85-ОД от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04.11.2024) 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63 146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16 6041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230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74 739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81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цен на сырье и материалы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73 674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объемов оказываемых услуг, себестоимости добычи угля,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жд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тарифа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2 883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3 374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17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2 941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роста  среднемесячной заработной платы в 2024 г 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Фактические затраты сложились исходя из</a:t>
                      </a:r>
                    </a:p>
                    <a:p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фактической численности, не превышающей нормативную, и ставок согласно требованиям законодательства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.профес.пенсион.взносы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 за счет роста заработной платы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за счет роста ставки ОСМС с 1 января 2022 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72 060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422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за счет </a:t>
                      </a:r>
                      <a:b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4 636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15 072</a:t>
                      </a:r>
                      <a:endParaRPr lang="ru-RU" sz="9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связано с ростом цен на материалы, запчасти, услуги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4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земли (плата за использование земельных ресурсов)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связан с заключением новых договоров аренды земельных участков,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в связи с получением в аренду в 2023-2024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гг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году новых земельных участков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(плата за использование водных ресурсов)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Увеличение произошло за счет роста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Уменьшение произошло в связи с уменьшением остаточной стоимости зданий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34703"/>
              </p:ext>
            </p:extLst>
          </p:nvPr>
        </p:nvGraphicFramePr>
        <p:xfrm>
          <a:off x="248355" y="1783849"/>
          <a:ext cx="11535611" cy="3157136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5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3 795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повышения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180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увеличения стоимости услуг ЭТП с 01.04.2024 г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Отклонения отсутствуют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повышения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заработной платы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66 941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170 987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15 570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- 86 787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82 511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6433"/>
              </p:ext>
            </p:extLst>
          </p:nvPr>
        </p:nvGraphicFramePr>
        <p:xfrm>
          <a:off x="247224" y="1077910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xmlns="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xmlns="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xmlns="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xmlns="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xmlns="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смете (приказ 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№ 85-ОД от 04.11.2024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)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82742"/>
              </p:ext>
            </p:extLst>
          </p:nvPr>
        </p:nvGraphicFramePr>
        <p:xfrm>
          <a:off x="239667" y="4954565"/>
          <a:ext cx="11551857" cy="679881"/>
        </p:xfrm>
        <a:graphic>
          <a:graphicData uri="http://schemas.openxmlformats.org/drawingml/2006/table">
            <a:tbl>
              <a:tblPr/>
              <a:tblGrid>
                <a:gridCol w="344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8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2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7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8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44,720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объемов произошло за счет увеличения спроса потребителей тепловой энергии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2024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834732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362389"/>
            <a:ext cx="11292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результате проведенных капитальных ремонтов АО «ЕЭК» достигнуты следующие показатели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757231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84424"/>
              </p:ext>
            </p:extLst>
          </p:nvPr>
        </p:nvGraphicFramePr>
        <p:xfrm>
          <a:off x="392528" y="1700943"/>
          <a:ext cx="11280027" cy="2186355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096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надежности и качества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соблюдения показателей 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,7%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мероприятий, предусмотренных в утвержденной инвестиционной программе позволили снизить уровень износа основных и пиковых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бойлеров блоков №1,3,6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задействованн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ых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производстве тепловой энергии,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целом на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в т.ч.: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– 24,42%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 – 11,39%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– 18,3%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62699"/>
              </p:ext>
            </p:extLst>
          </p:nvPr>
        </p:nvGraphicFramePr>
        <p:xfrm>
          <a:off x="392528" y="4153036"/>
          <a:ext cx="11280027" cy="2311803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5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3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34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4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,7%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мероприятий, предусмотренных в утвержденной инвестиционной программе позволили снизить уровень износа основных и пиковых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бойлеров блоков 1,3,6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задействованн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ых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производстве тепловой энергии,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целом на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%, в т.ч.: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– 24,42%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 – 11,39%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– 18,3%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003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0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2024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244121"/>
              </p:ext>
            </p:extLst>
          </p:nvPr>
        </p:nvGraphicFramePr>
        <p:xfrm>
          <a:off x="2141538" y="2343150"/>
          <a:ext cx="38036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19584217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7303978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0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93382943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7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7053562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202</a:t>
            </a:r>
            <a:r>
              <a:rPr lang="en-US" sz="1200" b="0" dirty="0" smtClean="0"/>
              <a:t>4</a:t>
            </a:r>
            <a:r>
              <a:rPr lang="ru-RU" sz="1200" b="0" dirty="0" smtClean="0"/>
              <a:t> год  </a:t>
            </a:r>
            <a:r>
              <a:rPr lang="en-US" sz="1200" b="0" dirty="0" smtClean="0">
                <a:solidFill>
                  <a:schemeClr val="accent1"/>
                </a:solidFill>
              </a:rPr>
              <a:t>44 720 </a:t>
            </a:r>
            <a:r>
              <a:rPr lang="ru-RU" sz="1200" b="0" dirty="0" smtClean="0">
                <a:solidFill>
                  <a:schemeClr val="accent1"/>
                </a:solidFill>
              </a:rPr>
              <a:t>Гкал</a:t>
            </a:r>
          </a:p>
        </p:txBody>
      </p:sp>
      <p:graphicFrame>
        <p:nvGraphicFramePr>
          <p:cNvPr id="104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09347628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9" name="Прямоугольник 148"/>
          <p:cNvSpPr/>
          <p:nvPr>
            <p:custDataLst>
              <p:tags r:id="rId9"/>
            </p:custDataLst>
          </p:nvPr>
        </p:nvSpPr>
        <p:spPr bwMode="auto">
          <a:xfrm>
            <a:off x="10388600" y="4003675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0"/>
            </p:custDataLst>
          </p:nvPr>
        </p:nvSpPr>
        <p:spPr bwMode="auto">
          <a:xfrm>
            <a:off x="7059613" y="4708525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1"/>
            </p:custDataLst>
          </p:nvPr>
        </p:nvSpPr>
        <p:spPr bwMode="auto">
          <a:xfrm>
            <a:off x="7226300" y="4375150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2"/>
            </p:custDataLst>
          </p:nvPr>
        </p:nvSpPr>
        <p:spPr bwMode="auto">
          <a:xfrm>
            <a:off x="6592888" y="306228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3"/>
            </p:custDataLst>
          </p:nvPr>
        </p:nvSpPr>
        <p:spPr bwMode="auto">
          <a:xfrm>
            <a:off x="6869113" y="2224088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14"/>
            </p:custDataLst>
          </p:nvPr>
        </p:nvSpPr>
        <p:spPr bwMode="auto">
          <a:xfrm>
            <a:off x="8816975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5"/>
            </p:custDataLst>
          </p:nvPr>
        </p:nvSpPr>
        <p:spPr bwMode="gray">
          <a:xfrm>
            <a:off x="8897938" y="2686049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2FDCBA-095A-4C04-820F-296693A8F7A0}" type="datetime'''''''''''''''''''''''''''''''''''1''''''''''1''0'''''''''''">
              <a:rPr lang="ru-RU" altLang="en-US" sz="900" smtClean="0">
                <a:solidFill>
                  <a:schemeClr val="tx1"/>
                </a:solidFill>
              </a:rPr>
              <a:pPr/>
              <a:t>110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8D8224BC-6940-4DB6-9DD5-553A5C0BA751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6"/>
            </p:custDataLst>
          </p:nvPr>
        </p:nvSpPr>
        <p:spPr bwMode="gray">
          <a:xfrm>
            <a:off x="7793038" y="3208337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999545-F0DF-4D44-9917-FE3720553CF7}" type="datetime'''''''''1''''''''''''''''''1'' 0''''6''''''6'''">
              <a:rPr lang="ru-RU" altLang="en-US" sz="900" smtClean="0">
                <a:solidFill>
                  <a:schemeClr val="bg1"/>
                </a:solidFill>
              </a:rPr>
              <a:pPr/>
              <a:t>11 066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8027D41A-E6AC-4541-88A4-5BA19E0B6688}" type="datetime'''''''''''''''''''''''''''''''''''''''''''''''25''''%'''">
              <a:rPr lang="ru-RU" altLang="en-US" sz="900" smtClean="0">
                <a:solidFill>
                  <a:schemeClr val="bg1"/>
                </a:solidFill>
              </a:rPr>
              <a:pPr/>
              <a:t>25%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7"/>
            </p:custDataLst>
          </p:nvPr>
        </p:nvSpPr>
        <p:spPr bwMode="gray">
          <a:xfrm>
            <a:off x="7907338" y="4156074"/>
            <a:ext cx="31750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070C446-CFE6-40C1-8204-4066506344ED}" type="datetime'''''''''''''''''1'''''''''''' 3''1''''''''5'''''''">
              <a:rPr lang="ru-RU" altLang="en-US" sz="900" smtClean="0">
                <a:solidFill>
                  <a:schemeClr val="tx1"/>
                </a:solidFill>
              </a:rPr>
              <a:pPr/>
              <a:t>1 315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37243D3F-B6FE-4BB0-8ADB-BC7805175E7A}" type="datetime'''3''%'''''''''''">
              <a:rPr lang="ru-RU" altLang="en-US" sz="900" smtClean="0">
                <a:solidFill>
                  <a:schemeClr val="tx1"/>
                </a:solidFill>
              </a:rPr>
              <a:pPr/>
              <a:t>3%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8"/>
            </p:custDataLst>
          </p:nvPr>
        </p:nvSpPr>
        <p:spPr bwMode="gray">
          <a:xfrm>
            <a:off x="8121650" y="4413249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71299C1-E795-4BDF-B235-8BD990F7D3CE}" type="datetime'''''''''''''''2 ''''''''''''''''''''''9''''''''0''3'''">
              <a:rPr lang="ru-RU" altLang="en-US" sz="900" smtClean="0">
                <a:solidFill>
                  <a:schemeClr val="bg1"/>
                </a:solidFill>
              </a:rPr>
              <a:pPr/>
              <a:t>2 903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70435F23-AFCF-4EFF-A2B7-46965D2C0C1A}" type="datetime'''''''''''6''''''''''''''''''''''''''''''''''''''''''''%'''''">
              <a:rPr lang="ru-RU" altLang="en-US" sz="900" smtClean="0">
                <a:solidFill>
                  <a:schemeClr val="bg1"/>
                </a:solidFill>
              </a:rPr>
              <a:pPr/>
              <a:t>6%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9"/>
            </p:custDataLst>
          </p:nvPr>
        </p:nvSpPr>
        <p:spPr bwMode="gray">
          <a:xfrm>
            <a:off x="9931400" y="3863974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FB2B526-7A8C-4374-A71B-ECE8A5AB9B43}" type="datetime'26'''''''' 1''''''''''''''''3''''''''''''''''''''''3'''''''">
              <a:rPr lang="ru-RU" altLang="en-US" sz="900" smtClean="0">
                <a:solidFill>
                  <a:schemeClr val="bg1"/>
                </a:solidFill>
              </a:rPr>
              <a:pPr/>
              <a:t>26 133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7D2AB9F-94A9-4A14-8048-168EA2ED53B6}" type="datetime'''''''''''''''''5''''''''''''8''''''%'">
              <a:rPr lang="ru-RU" altLang="en-US" sz="900" smtClean="0">
                <a:solidFill>
                  <a:schemeClr val="bg1"/>
                </a:solidFill>
              </a:rPr>
              <a:pPr/>
              <a:t>58%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20"/>
            </p:custDataLst>
          </p:nvPr>
        </p:nvSpPr>
        <p:spPr bwMode="gray">
          <a:xfrm>
            <a:off x="8605838" y="2438399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250EEE1-F271-443D-A389-971F5CB32CAF}" type="datetime'''''''''3'''' 1''93'''''''''''''''''''''''''''''">
              <a:rPr lang="ru-RU" altLang="en-US" sz="900" smtClean="0">
                <a:solidFill>
                  <a:schemeClr val="bg1"/>
                </a:solidFill>
              </a:rPr>
              <a:pPr/>
              <a:t>3 193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6AC8CBAA-27DD-4C7B-A20C-ED11422F7316}" type="datetime'7''''''''''''''''''''''%''''''''''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0962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9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202</a:t>
            </a:r>
            <a:r>
              <a:rPr lang="en-US" sz="1400" dirty="0" smtClean="0"/>
              <a:t>4</a:t>
            </a:r>
            <a:r>
              <a:rPr lang="ru-RU" sz="1400" dirty="0" smtClean="0"/>
              <a:t> году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</a:t>
            </a:r>
            <a:r>
              <a:rPr lang="ru-RU" sz="1400" dirty="0" smtClean="0"/>
              <a:t>задействованном </a:t>
            </a:r>
            <a:r>
              <a:rPr lang="ru-RU" sz="1400" dirty="0"/>
              <a:t>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390292" y="1874838"/>
            <a:ext cx="259172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состав и качество питьевой воды, параметры 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воды и тепла 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водо- и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Yd4Mqd8JhgKftcCCk5A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i3mDmYvLN3w.ANikkq2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6EGihn.4LXfXGdwzM4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34uvehgWB0uXocJzEf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dE4jgfiBZTfXjB5U8W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dEPs9Hp9bZKO8IiXRC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5EE0E1E-0B15-4740-95FC-5FF23274634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37524</TotalTime>
  <Words>2200</Words>
  <Application>Microsoft Office PowerPoint</Application>
  <PresentationFormat>Широкоэкранный</PresentationFormat>
  <Paragraphs>552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за 2024 год</vt:lpstr>
      <vt:lpstr>ЕЭК: Информация о постатейном исполнении утвержденной тарифной сметы по производству тепловой энергии за 2024 год</vt:lpstr>
      <vt:lpstr>ЕЭК: Отчет о постатейном исполнении утвержденной тарифной сметы по производству тепловой энергии за 2024 год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2024 год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2024 год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Информация об оказываемой услуге – подача воды по распределительным сетям (малая мощность)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1376</cp:revision>
  <cp:lastPrinted>2024-04-24T05:02:58Z</cp:lastPrinted>
  <dcterms:created xsi:type="dcterms:W3CDTF">2017-11-25T12:09:27Z</dcterms:created>
  <dcterms:modified xsi:type="dcterms:W3CDTF">2025-04-11T11:56:18Z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